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257" r:id="rId2"/>
    <p:sldId id="258" r:id="rId3"/>
    <p:sldId id="261" r:id="rId4"/>
    <p:sldId id="262" r:id="rId5"/>
    <p:sldId id="263" r:id="rId6"/>
    <p:sldId id="264" r:id="rId7"/>
    <p:sldId id="265" r:id="rId8"/>
    <p:sldId id="267" r:id="rId9"/>
    <p:sldId id="268" r:id="rId10"/>
    <p:sldId id="269" r:id="rId11"/>
    <p:sldId id="270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5DFFF"/>
    <a:srgbClr val="FFFF00"/>
    <a:srgbClr val="33CC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542" autoAdjust="0"/>
    <p:restoredTop sz="94660"/>
  </p:normalViewPr>
  <p:slideViewPr>
    <p:cSldViewPr>
      <p:cViewPr>
        <p:scale>
          <a:sx n="90" d="100"/>
          <a:sy n="90" d="100"/>
        </p:scale>
        <p:origin x="-1398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BD3C22-479B-4BE7-9B59-A2CB88FFC303}" type="datetimeFigureOut">
              <a:rPr lang="ru-RU" smtClean="0"/>
              <a:t>29.05.2023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20ED83-B606-4D05-BFF3-6ABC456C356C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20ED83-B606-4D05-BFF3-6ABC456C356C}" type="slidenum">
              <a:rPr lang="ru-RU" smtClean="0"/>
              <a:t>1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68C4FF4-6EE1-4A76-9B8F-B2F594D6C874}" type="datetimeFigureOut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29.05.2023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BF7A747-1B53-4B3F-B8D2-D8AB0E128148}" type="slidenum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  <p:transition spd="med">
    <p:wipe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24BD201-5F9C-4593-BEFD-74C971F0B552}" type="datetimeFigureOut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29.05.2023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B22E6F0-797A-404D-B2F0-96032D2C16E5}" type="slidenum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  <p:transition spd="med">
    <p:wipe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37A3035-02C7-4538-A480-C6887B19F5A6}" type="datetimeFigureOut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29.05.2023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518664C-3B03-4311-A452-8E87A1DF2E36}" type="slidenum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  <p:transition spd="med"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152DDE1-E9F2-4B50-AB95-1A36B28481DE}" type="datetimeFigureOut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29.05.2023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087BA6C-DE82-4922-A007-5CB817EE4E20}" type="slidenum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  <p:transition spd="med"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5011FA9-72D4-4D0D-AA04-5200C8F96D1C}" type="datetimeFigureOut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29.05.2023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4CBFCBB-F7D8-4AD9-B5F9-93687358CA6B}" type="slidenum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  <p:transition spd="med">
    <p:wipe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18AA105-3B9A-485F-A7BD-B3B1C1BFF994}" type="datetimeFigureOut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29.05.2023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9217202-91A5-4841-8837-12B3422A9C13}" type="slidenum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  <p:transition spd="med">
    <p:wipe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003E727-7E97-4B76-A273-97C117DFD6DE}" type="datetimeFigureOut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29.05.2023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9F140D1-42AB-456C-B3EB-2E58162D29C5}" type="slidenum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  <p:transition spd="med">
    <p:wipe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62FDA9A-A9AF-4522-BA4E-959710ABA8F2}" type="datetimeFigureOut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29.05.2023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7C4C3DF-49FF-4AA4-A1AB-8615103FAECA}" type="slidenum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  <p:transition spd="med">
    <p:wipe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81C31E6-6AC6-4E62-806B-D0CB1E8C6262}" type="datetimeFigureOut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29.05.2023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1B0E188-B191-46AC-99B7-5113417AE6AB}" type="slidenum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  <p:transition spd="med">
    <p:wipe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9E59BE0-226E-4980-AAF5-F1A9DF7C7AE8}" type="datetimeFigureOut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29.05.2023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ED8319C-EFFD-43A6-A723-9E31BBA50F68}" type="slidenum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  <p:transition spd="med">
    <p:wipe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194FB44-2B3A-4EA5-B708-4FEB9F41BBF1}" type="datetimeFigureOut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29.05.2023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7C51498-F984-481A-8E8C-4DDFA9BC9183}" type="slidenum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  <p:transition spd="med"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email">
            <a:lum/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 userDrawn="1"/>
        </p:nvSpPr>
        <p:spPr>
          <a:xfrm>
            <a:off x="653380" y="262741"/>
            <a:ext cx="8239099" cy="6332519"/>
          </a:xfrm>
          <a:prstGeom prst="rect">
            <a:avLst/>
          </a:prstGeom>
          <a:solidFill>
            <a:schemeClr val="bg1">
              <a:alpha val="70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409" name="Rectangle 1"/>
          <p:cNvSpPr>
            <a:spLocks noChangeArrowheads="1"/>
          </p:cNvSpPr>
          <p:nvPr userDrawn="1"/>
        </p:nvSpPr>
        <p:spPr bwMode="auto">
          <a:xfrm>
            <a:off x="21200" y="6619885"/>
            <a:ext cx="109517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600" b="0" i="0" u="none" strike="noStrike" cap="none" normalizeH="0" baseline="0" dirty="0" smtClean="0">
                <a:ln>
                  <a:noFill/>
                </a:ln>
                <a:solidFill>
                  <a:schemeClr val="accent4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© Фокина Лидия Петровна </a:t>
            </a: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accent4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37" name="Picture 2" descr="http://img-fotki.yandex.ru/get/6709/16969765.141/0_74c93_8f7b4ea4_M.png"/>
          <p:cNvPicPr>
            <a:picLocks noChangeAspect="1" noChangeArrowheads="1"/>
          </p:cNvPicPr>
          <p:nvPr userDrawn="1"/>
        </p:nvPicPr>
        <p:blipFill>
          <a:blip r:embed="rId14" cstate="email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/>
          <a:stretch>
            <a:fillRect/>
          </a:stretch>
        </p:blipFill>
        <p:spPr bwMode="auto">
          <a:xfrm>
            <a:off x="7308304" y="213247"/>
            <a:ext cx="1656184" cy="15788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https://img-fotki.yandex.ru/get/47776/200418627.15e/0_16ef75_dbc0722b_orig.png"/>
          <p:cNvPicPr>
            <a:picLocks noChangeAspect="1" noChangeArrowheads="1"/>
          </p:cNvPicPr>
          <p:nvPr userDrawn="1"/>
        </p:nvPicPr>
        <p:blipFill rotWithShape="1">
          <a:blip r:embed="rId15" cstate="email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/>
          <a:stretch/>
        </p:blipFill>
        <p:spPr bwMode="auto">
          <a:xfrm>
            <a:off x="0" y="1360620"/>
            <a:ext cx="1116372" cy="41367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med">
    <p:wipe dir="r"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6"/>
          <p:cNvGrpSpPr/>
          <p:nvPr/>
        </p:nvGrpSpPr>
        <p:grpSpPr>
          <a:xfrm>
            <a:off x="1000100" y="1357299"/>
            <a:ext cx="7858180" cy="5043183"/>
            <a:chOff x="1008711" y="1541842"/>
            <a:chExt cx="7272382" cy="3192087"/>
          </a:xfrm>
        </p:grpSpPr>
        <p:sp>
          <p:nvSpPr>
            <p:cNvPr id="3" name="Прямоугольник 2"/>
            <p:cNvSpPr/>
            <p:nvPr/>
          </p:nvSpPr>
          <p:spPr>
            <a:xfrm>
              <a:off x="1008711" y="1541842"/>
              <a:ext cx="7272382" cy="171430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ru-RU" sz="4400" dirty="0" smtClean="0">
                  <a:solidFill>
                    <a:srgbClr val="7030A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Семинар – </a:t>
              </a:r>
              <a:r>
                <a:rPr lang="ru-RU" sz="4400" dirty="0" smtClean="0">
                  <a:solidFill>
                    <a:srgbClr val="7030A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практикум</a:t>
              </a:r>
              <a:endParaRPr lang="ru-RU" sz="44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endParaRP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ru-RU" sz="3600" b="1" dirty="0" smtClean="0">
                  <a:ln w="19050">
                    <a:solidFill>
                      <a:prstClr val="white"/>
                    </a:solidFill>
                    <a:prstDash val="solid"/>
                  </a:ln>
                  <a:solidFill>
                    <a:schemeClr val="accent4">
                      <a:lumMod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«Оптимизация </a:t>
              </a:r>
              <a:r>
                <a:rPr lang="ru-RU" sz="3600" b="1" dirty="0" smtClean="0">
                  <a:ln w="19050">
                    <a:solidFill>
                      <a:prstClr val="white"/>
                    </a:solidFill>
                    <a:prstDash val="solid"/>
                  </a:ln>
                  <a:solidFill>
                    <a:schemeClr val="accent4">
                      <a:lumMod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выборов методов и средств обучения при организации </a:t>
              </a:r>
              <a:r>
                <a:rPr lang="ru-RU" sz="3600" b="1" dirty="0" smtClean="0">
                  <a:ln w="19050">
                    <a:solidFill>
                      <a:prstClr val="white"/>
                    </a:solidFill>
                    <a:prstDash val="solid"/>
                  </a:ln>
                  <a:solidFill>
                    <a:schemeClr val="accent4">
                      <a:lumMod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разных  </a:t>
              </a:r>
              <a:r>
                <a:rPr lang="ru-RU" sz="3600" b="1" dirty="0" smtClean="0">
                  <a:ln w="19050">
                    <a:solidFill>
                      <a:prstClr val="white"/>
                    </a:solidFill>
                    <a:prstDash val="solid"/>
                  </a:ln>
                  <a:solidFill>
                    <a:schemeClr val="accent4">
                      <a:lumMod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видов </a:t>
              </a:r>
              <a:r>
                <a:rPr lang="ru-RU" sz="3600" b="1" dirty="0" smtClean="0">
                  <a:ln w="19050">
                    <a:solidFill>
                      <a:prstClr val="white"/>
                    </a:solidFill>
                    <a:prstDash val="solid"/>
                  </a:ln>
                  <a:solidFill>
                    <a:schemeClr val="accent4">
                      <a:lumMod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урока»</a:t>
              </a:r>
              <a:endParaRPr lang="ru-RU" sz="1200" b="1" dirty="0" smtClean="0">
                <a:ln w="19050">
                  <a:solidFill>
                    <a:prstClr val="white"/>
                  </a:solidFill>
                  <a:prstDash val="solid"/>
                </a:ln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endParaRP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 dirty="0" smtClean="0"/>
            </a:p>
          </p:txBody>
        </p:sp>
        <p:sp>
          <p:nvSpPr>
            <p:cNvPr id="4" name="Прямоугольник 3"/>
            <p:cNvSpPr/>
            <p:nvPr/>
          </p:nvSpPr>
          <p:spPr>
            <a:xfrm>
              <a:off x="1934288" y="3740411"/>
              <a:ext cx="6082355" cy="99351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ru-RU" sz="1600" dirty="0" smtClean="0">
                  <a:solidFill>
                    <a:srgbClr val="7030A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Провела: </a:t>
              </a:r>
            </a:p>
            <a:p>
              <a:pPr algn="r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ru-RU" sz="1600" dirty="0" smtClean="0">
                  <a:solidFill>
                    <a:srgbClr val="7030A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З</a:t>
              </a:r>
              <a:r>
                <a:rPr lang="ru-RU" sz="1600" dirty="0" smtClean="0">
                  <a:solidFill>
                    <a:srgbClr val="7030A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ам. директора по УВР </a:t>
              </a:r>
              <a:r>
                <a:rPr lang="ru-RU" sz="1600" dirty="0" err="1" smtClean="0">
                  <a:solidFill>
                    <a:srgbClr val="7030A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Хилько</a:t>
              </a:r>
              <a:r>
                <a:rPr lang="ru-RU" sz="1600" dirty="0" smtClean="0">
                  <a:solidFill>
                    <a:srgbClr val="7030A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 Е.Е</a:t>
              </a:r>
              <a:r>
                <a:rPr lang="ru-RU" sz="2400" dirty="0" smtClean="0">
                  <a:solidFill>
                    <a:srgbClr val="7030A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.</a:t>
              </a:r>
              <a:endParaRPr lang="ru-RU" sz="24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endParaRP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 sz="14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endParaRP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 sz="14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endParaRP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ru-RU" sz="1400" dirty="0" smtClean="0">
                  <a:solidFill>
                    <a:srgbClr val="7030A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Март</a:t>
              </a: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ru-RU" sz="1400" dirty="0" smtClean="0">
                  <a:solidFill>
                    <a:srgbClr val="7030A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 2023г.</a:t>
              </a:r>
              <a:endParaRPr lang="ru-RU" sz="14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img-fotki.yandex.ru/get/6623/108950446.115/0_cd262_fe34203a_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86446" y="3500438"/>
            <a:ext cx="2786082" cy="2152658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</p:spPr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Классификация Ю. К.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Бабанского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142976" y="1071547"/>
            <a:ext cx="7543824" cy="3714776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Методы организации и осуществления учебно-познавательной деятельности.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Методы стимулирования и мотивации учебно-познавательной деятельности.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Методы контроля и самоконтроля эффективности учебно-познавательной  деятельности.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2976" y="214290"/>
            <a:ext cx="7715304" cy="62151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71538" y="785794"/>
            <a:ext cx="7615262" cy="2214578"/>
          </a:xfrm>
        </p:spPr>
        <p:txBody>
          <a:bodyPr/>
          <a:lstStyle/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Метод, есть путь познания, который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исследователь прокладывает к своему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предмету, руководствуясь гипотезой.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290" name="AutoShape 2" descr="https://im1-tub-ru.yandex.net/i?id=32d61d287ec2e3196dd0308d16bed8ff&amp;n=33&amp;h=215&amp;w=291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2292" name="Picture 4" descr="https://im1-tub-ru.yandex.net/i?id=32d61d287ec2e3196dd0308d16bed8ff&amp;n=33&amp;h=215&amp;w=29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488" y="3143248"/>
            <a:ext cx="3057527" cy="219075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00100" y="357167"/>
            <a:ext cx="7686700" cy="2000264"/>
          </a:xfrm>
        </p:spPr>
        <p:txBody>
          <a:bodyPr/>
          <a:lstStyle/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Метод деятельности – это способ ее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осуществления, путь, ведущий к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достижению цели.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42" name="Picture 2" descr="http://img-fotki.yandex.ru/get/5602/129367479.1f/0_5fa72_7da3db55_orig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488" y="2643182"/>
            <a:ext cx="3714776" cy="285752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71538" y="928671"/>
            <a:ext cx="7615262" cy="2857520"/>
          </a:xfrm>
        </p:spPr>
        <p:txBody>
          <a:bodyPr/>
          <a:lstStyle/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Метод  в философии – способ достижения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определенной цели, совокупность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приемов или операций практического или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теоретического освоения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действительности.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9218" name="Picture 2" descr="http://img-fotki.yandex.ru/get/6519/108950446.115/0_cd256_efdcecf2_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00430" y="4071942"/>
            <a:ext cx="2857520" cy="178595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71538" y="428605"/>
            <a:ext cx="7615262" cy="2500330"/>
          </a:xfrm>
        </p:spPr>
        <p:txBody>
          <a:bodyPr/>
          <a:lstStyle/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 педагогике МЕТОД – элемент системы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действий обучающегося, имеющей целью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управление процессами, формирования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новых понятий в мышлении обучаемых.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194" name="Picture 2" descr="учитель 0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00100" y="3357562"/>
            <a:ext cx="2857500" cy="28575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8196" name="Picture 4" descr="http://img-fotki.yandex.ru/get/6623/108950446.114/0_cd221_e191a05a_S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786315" y="2786058"/>
            <a:ext cx="3690959" cy="2214578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Признаки методов обучения: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285852" y="1643050"/>
            <a:ext cx="7543824" cy="4525963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Обозначить цель обучения;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Способ усвоения;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Характер взаимодействия субъектов обучения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Методы преподавания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214414" y="1600200"/>
            <a:ext cx="7472386" cy="4525963"/>
          </a:xfrm>
        </p:spPr>
        <p:txBody>
          <a:bodyPr/>
          <a:lstStyle/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Система приемов в соответствующих им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правил педагогической деятельности,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целенаправленное применение которых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позволяет повысить эффективность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управления деятельностью обучаемых в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процессе решения определенного типа 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решения педагогических задач.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14348" y="274638"/>
            <a:ext cx="7972452" cy="868346"/>
          </a:xfrm>
        </p:spPr>
        <p:txBody>
          <a:bodyPr/>
          <a:lstStyle/>
          <a:p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Классификация методов обучения.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142976" y="1714489"/>
            <a:ext cx="7543824" cy="2286016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Практически метод.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Наглядный метод.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Словесный метод.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857356" y="1142984"/>
            <a:ext cx="564360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По источнику получения знаний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098" name="Picture 2" descr="http://img-fotki.yandex.ru/get/6620/108950446.115/0_cd25e_27042e76_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429256" y="3286124"/>
            <a:ext cx="3069379" cy="2967069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Классификация М.Н.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Скаткина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и И.Я.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Лернера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00100" y="1600201"/>
            <a:ext cx="7686700" cy="2971808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Объяснительно-иллюстративный.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Репродуктивный.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Проблемного изложения.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Частично-поисковый (эвристический).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Исследовательский.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4" name="Picture 2" descr="http://img-fotki.yandex.ru/get/6620/108950446.115/0_cd261_668b1ae7_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809631" y="4214818"/>
            <a:ext cx="3389660" cy="2214578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Тема Office">
  <a:themeElements>
    <a:clrScheme name="Другая 32">
      <a:dk1>
        <a:sysClr val="windowText" lastClr="2E353D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7030A0"/>
      </a:hlink>
      <a:folHlink>
        <a:srgbClr val="7030A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2E353D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279</TotalTime>
  <Words>212</Words>
  <Application>Microsoft Office PowerPoint</Application>
  <PresentationFormat>Экран (4:3)</PresentationFormat>
  <Paragraphs>51</Paragraphs>
  <Slides>11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1_Тема Office</vt:lpstr>
      <vt:lpstr>Слайд 1</vt:lpstr>
      <vt:lpstr>Слайд 2</vt:lpstr>
      <vt:lpstr>Слайд 3</vt:lpstr>
      <vt:lpstr>Слайд 4</vt:lpstr>
      <vt:lpstr>Слайд 5</vt:lpstr>
      <vt:lpstr>Признаки методов обучения:</vt:lpstr>
      <vt:lpstr>Методы преподавания</vt:lpstr>
      <vt:lpstr>Классификация методов обучения.</vt:lpstr>
      <vt:lpstr>Классификация М.Н. Скаткина и И.Я. Лернера</vt:lpstr>
      <vt:lpstr>Классификация Ю. К. Бабанского</vt:lpstr>
      <vt:lpstr>Слайд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Шаблон презентации</dc:title>
  <dc:creator>Шаблон Фокиной Л. П.</dc:creator>
  <cp:lastModifiedBy>Пользователь Windows</cp:lastModifiedBy>
  <cp:revision>48</cp:revision>
  <dcterms:created xsi:type="dcterms:W3CDTF">2014-07-06T18:18:01Z</dcterms:created>
  <dcterms:modified xsi:type="dcterms:W3CDTF">2023-05-29T17:38:43Z</dcterms:modified>
</cp:coreProperties>
</file>